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6" r:id="rId2"/>
    <p:sldId id="278" r:id="rId3"/>
    <p:sldId id="298" r:id="rId4"/>
    <p:sldId id="293" r:id="rId5"/>
    <p:sldId id="288" r:id="rId6"/>
    <p:sldId id="300" r:id="rId7"/>
    <p:sldId id="295" r:id="rId8"/>
    <p:sldId id="290" r:id="rId9"/>
    <p:sldId id="280" r:id="rId1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94660"/>
  </p:normalViewPr>
  <p:slideViewPr>
    <p:cSldViewPr>
      <p:cViewPr varScale="1">
        <p:scale>
          <a:sx n="105" d="100"/>
          <a:sy n="105" d="100"/>
        </p:scale>
        <p:origin x="21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9BCAC-D493-4798-B72D-4F927E680F1D}" type="datetimeFigureOut">
              <a:rPr lang="ru-RU" smtClean="0"/>
              <a:pPr/>
              <a:t>02.07.2024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43873-7E3D-46AE-AEF4-9C62C39923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768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1C94296-EC35-4112-AF24-451911137B2F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0127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EA6559-BA1D-4387-A921-18130BEDD84D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9891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EA6559-BA1D-4387-A921-18130BEDD84D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3201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EA6559-BA1D-4387-A921-18130BEDD84D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928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EA6559-BA1D-4387-A921-18130BEDD84D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9056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EA6559-BA1D-4387-A921-18130BEDD84D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7901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EA6559-BA1D-4387-A921-18130BEDD84D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3517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EA6559-BA1D-4387-A921-18130BEDD84D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9056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F5074E-172C-4563-8E21-94868422C2A0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2629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541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539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960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17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724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336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255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2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mtClean="0"/>
              <a:pPr lvl="0"/>
              <a:t>‹#›</a:t>
            </a:fld>
            <a:endParaRPr lang="en-US" dirty="0"/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147760"/>
            <a:ext cx="681728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693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72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142" y="146969"/>
            <a:ext cx="1249589" cy="1311956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53804" y="146969"/>
            <a:ext cx="1319893" cy="136751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00590" y="4291920"/>
            <a:ext cx="6243411" cy="256608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168" name="CustomShape 1"/>
          <p:cNvSpPr/>
          <p:nvPr/>
        </p:nvSpPr>
        <p:spPr>
          <a:xfrm>
            <a:off x="4929191" y="6557332"/>
            <a:ext cx="3946071" cy="2721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defRPr/>
            </a:pPr>
            <a:r>
              <a:rPr lang="ru-RU" spc="-1" dirty="0">
                <a:solidFill>
                  <a:srgbClr val="808080"/>
                </a:solidFill>
                <a:latin typeface="Calibri Light"/>
              </a:rPr>
              <a:t>г. Воронеж</a:t>
            </a:r>
            <a:endParaRPr lang="ru-RU" spc="-1" dirty="0"/>
          </a:p>
        </p:txBody>
      </p:sp>
      <p:pic>
        <p:nvPicPr>
          <p:cNvPr id="27654" name="Рисунок 10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13618" y="288142"/>
            <a:ext cx="860651" cy="119629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170" name="CustomShape 2"/>
          <p:cNvSpPr/>
          <p:nvPr/>
        </p:nvSpPr>
        <p:spPr>
          <a:xfrm>
            <a:off x="299631" y="3746623"/>
            <a:ext cx="3748768" cy="1499054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1532" tIns="45766" rIns="91532" bIns="45766" anchor="ctr"/>
          <a:lstStyle/>
          <a:p>
            <a:pPr>
              <a:defRPr/>
            </a:pPr>
            <a:r>
              <a:rPr lang="ru-RU" sz="1600" b="1" spc="-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проекта:</a:t>
            </a:r>
          </a:p>
          <a:p>
            <a:pPr>
              <a:defRPr/>
            </a:pPr>
            <a:r>
              <a:rPr lang="ru-RU" sz="1600" b="1" spc="-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Третьяков С.Н. – директор государственного бюджетного учреждения Воронежской области «Центр государственной кадастровой оценки Воронежской области»</a:t>
            </a:r>
            <a:endParaRPr lang="ru-RU" sz="1600" spc="-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CustomShape 4"/>
          <p:cNvSpPr/>
          <p:nvPr/>
        </p:nvSpPr>
        <p:spPr>
          <a:xfrm>
            <a:off x="4904242" y="3746623"/>
            <a:ext cx="3930196" cy="1914625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1532" tIns="45766" rIns="91532" bIns="45766" anchor="ctr"/>
          <a:lstStyle/>
          <a:p>
            <a:pPr>
              <a:defRPr/>
            </a:pPr>
            <a:r>
              <a:rPr lang="ru-RU" sz="1600" b="1" spc="-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</a:t>
            </a:r>
          </a:p>
          <a:p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Башкатова Е.Ю. – начальник отдела аналитической работы и обеспечения основной деятельности государственного бюджетного учреждения Воронежской области «Центр государственной кадастровой оценки Воронежской области»</a:t>
            </a:r>
          </a:p>
        </p:txBody>
      </p:sp>
      <p:sp>
        <p:nvSpPr>
          <p:cNvPr id="173" name="CustomShape 5"/>
          <p:cNvSpPr/>
          <p:nvPr/>
        </p:nvSpPr>
        <p:spPr>
          <a:xfrm>
            <a:off x="297090" y="1530363"/>
            <a:ext cx="8549821" cy="1182801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1532" tIns="45766" rIns="91532" bIns="45766" anchor="ctr"/>
          <a:lstStyle/>
          <a:p>
            <a:pPr algn="ctr">
              <a:defRPr/>
            </a:pPr>
            <a:endParaRPr lang="ru-RU" spc="-1" dirty="0"/>
          </a:p>
          <a:p>
            <a:pPr algn="ctr">
              <a:defRPr/>
            </a:pPr>
            <a:r>
              <a:rPr lang="ru-RU" sz="1600" b="1" spc="-1" dirty="0">
                <a:solidFill>
                  <a:schemeClr val="tx2"/>
                </a:solidFill>
                <a:latin typeface="Times New Roman"/>
              </a:rPr>
              <a:t>Проект </a:t>
            </a:r>
            <a:r>
              <a:rPr lang="ru-RU" sz="1600" b="1" spc="-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работы с обращениями граждан</a:t>
            </a:r>
            <a:r>
              <a:rPr lang="ru-RU" b="1" spc="-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>
              <a:defRPr/>
            </a:pPr>
            <a:endParaRPr lang="ru-RU" sz="2300" spc="-1" dirty="0"/>
          </a:p>
        </p:txBody>
      </p:sp>
      <p:sp>
        <p:nvSpPr>
          <p:cNvPr id="174" name="CustomShape 6"/>
          <p:cNvSpPr/>
          <p:nvPr/>
        </p:nvSpPr>
        <p:spPr>
          <a:xfrm>
            <a:off x="293688" y="2729040"/>
            <a:ext cx="8553223" cy="92460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1532" tIns="45766" rIns="91532" bIns="45766" anchor="ctr"/>
          <a:lstStyle/>
          <a:p>
            <a:pPr algn="ctr">
              <a:defRPr/>
            </a:pPr>
            <a:r>
              <a:rPr lang="ru-RU" sz="1600" spc="-1" dirty="0">
                <a:solidFill>
                  <a:schemeClr val="tx2"/>
                </a:solidFill>
                <a:latin typeface="Times New Roman"/>
              </a:rPr>
              <a:t>Цель –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работы подготовки ответов на обращения заявителей путем создания электронного архива обращений и документов. Сокращение сроков на поиск информации и подготовку пакета документов на 65%</a:t>
            </a:r>
            <a:endParaRPr lang="ru-RU" sz="1600" spc="-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CustomShape 7"/>
          <p:cNvSpPr/>
          <p:nvPr/>
        </p:nvSpPr>
        <p:spPr>
          <a:xfrm>
            <a:off x="1282474" y="60099"/>
            <a:ext cx="483054" cy="36512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10">
            <a:extLst>
              <a:ext uri="{FF2B5EF4-FFF2-40B4-BE49-F238E27FC236}">
                <a16:creationId xmlns:a16="http://schemas.microsoft.com/office/drawing/2014/main" id="{43E9BA52-64B0-4115-A245-063B99B76C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2" t="21324" r="4813" b="40151"/>
          <a:stretch/>
        </p:blipFill>
        <p:spPr bwMode="auto">
          <a:xfrm>
            <a:off x="3123405" y="1730296"/>
            <a:ext cx="1568977" cy="115645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88D88FDA-10E2-4DB2-8CA4-F30D9243DA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619" y="4533391"/>
            <a:ext cx="1481656" cy="1423607"/>
          </a:xfrm>
          <a:prstGeom prst="rect">
            <a:avLst/>
          </a:prstGeom>
        </p:spPr>
      </p:pic>
      <p:sp>
        <p:nvSpPr>
          <p:cNvPr id="6" name="Title 1">
            <a:extLst/>
          </p:cNvPr>
          <p:cNvSpPr txBox="1">
            <a:spLocks/>
          </p:cNvSpPr>
          <p:nvPr/>
        </p:nvSpPr>
        <p:spPr bwMode="auto">
          <a:xfrm>
            <a:off x="949099" y="316367"/>
            <a:ext cx="6802437" cy="826633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Описание текущего состояния процесса,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ситуация «как есть»</a:t>
            </a:r>
          </a:p>
          <a:p>
            <a:pPr algn="ctr" eaLnBrk="1" hangingPunct="1">
              <a:defRPr/>
            </a:pPr>
            <a:endParaRPr lang="ru-RU" altLang="ru-RU" sz="1400" b="1" dirty="0">
              <a:solidFill>
                <a:srgbClr val="1F4E7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1">
            <a:extLst/>
          </p:cNvPr>
          <p:cNvSpPr txBox="1">
            <a:spLocks noChangeArrowheads="1"/>
          </p:cNvSpPr>
          <p:nvPr/>
        </p:nvSpPr>
        <p:spPr bwMode="auto">
          <a:xfrm>
            <a:off x="1281339" y="91849"/>
            <a:ext cx="481920" cy="365125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7" name="Рисунок 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696" y="199571"/>
            <a:ext cx="721179" cy="72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5411" y="244929"/>
            <a:ext cx="801688" cy="83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10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08447" y="244929"/>
            <a:ext cx="565831" cy="78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Прямая соединительная линия 21">
            <a:extLst/>
          </p:cNvPr>
          <p:cNvCxnSpPr/>
          <p:nvPr/>
        </p:nvCxnSpPr>
        <p:spPr>
          <a:xfrm>
            <a:off x="212045" y="1143000"/>
            <a:ext cx="88525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stomShape 2"/>
          <p:cNvSpPr/>
          <p:nvPr/>
        </p:nvSpPr>
        <p:spPr>
          <a:xfrm>
            <a:off x="107504" y="1538491"/>
            <a:ext cx="8870088" cy="4824927"/>
          </a:xfrm>
          <a:prstGeom prst="rect">
            <a:avLst/>
          </a:prstGeom>
          <a:noFill/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1532" tIns="45766" rIns="91532" bIns="45766" anchor="ctr"/>
          <a:lstStyle/>
          <a:p>
            <a:pPr>
              <a:defRPr/>
            </a:pPr>
            <a:endParaRPr lang="ru-RU" sz="1600" b="1" spc="-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8541" y="2802500"/>
            <a:ext cx="1482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Обращение исполнителя в отдел аналитической работы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57716" y="2838841"/>
            <a:ext cx="156897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Поиск обращений по запрашиваемому объекту недвижимости через журналы регистраций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34992" y="2820945"/>
            <a:ext cx="15089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Поиск документов на бумажном носителе в архиве учреждения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17046" y="2839698"/>
            <a:ext cx="18146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Подготовка информации (копий документов)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2562103" y="1791165"/>
            <a:ext cx="378739" cy="419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5156253" y="1790326"/>
            <a:ext cx="378739" cy="419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8536972" y="1791165"/>
            <a:ext cx="378739" cy="419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78800" y="1134615"/>
            <a:ext cx="888582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Порядок подготовки запрашиваемой у отдела информации:</a:t>
            </a:r>
            <a:endParaRPr lang="ru-RU" sz="1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1587020"/>
            <a:ext cx="1198979" cy="1216048"/>
          </a:xfrm>
          <a:prstGeom prst="rect">
            <a:avLst/>
          </a:prstGeom>
        </p:spPr>
      </p:pic>
      <p:sp>
        <p:nvSpPr>
          <p:cNvPr id="38" name="Стрелка вправо 37"/>
          <p:cNvSpPr/>
          <p:nvPr/>
        </p:nvSpPr>
        <p:spPr>
          <a:xfrm>
            <a:off x="6997586" y="1790326"/>
            <a:ext cx="378739" cy="419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6833930" y="4024768"/>
            <a:ext cx="1971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 6 рабочих часов на 1 обращение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979" y="4232836"/>
            <a:ext cx="1090743" cy="109074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E6BB49CA-ACCF-4972-AC65-C2E9247A4DDD}"/>
              </a:ext>
            </a:extLst>
          </p:cNvPr>
          <p:cNvSpPr txBox="1"/>
          <p:nvPr/>
        </p:nvSpPr>
        <p:spPr>
          <a:xfrm>
            <a:off x="1901038" y="5448858"/>
            <a:ext cx="19717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Формирование пакета документов для передачи исполнителю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3C6389C-2741-4F8F-8516-148FA8D5573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078" y="1790326"/>
            <a:ext cx="1432567" cy="107442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B1556866-B297-4640-924F-7A40F4A9E8A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925" y="4170183"/>
            <a:ext cx="1198979" cy="1216048"/>
          </a:xfrm>
          <a:prstGeom prst="rect">
            <a:avLst/>
          </a:prstGeom>
        </p:spPr>
      </p:pic>
      <p:sp>
        <p:nvSpPr>
          <p:cNvPr id="44" name="Стрелка вправо 35">
            <a:extLst>
              <a:ext uri="{FF2B5EF4-FFF2-40B4-BE49-F238E27FC236}">
                <a16:creationId xmlns:a16="http://schemas.microsoft.com/office/drawing/2014/main" id="{3260B0CD-CF1A-4258-9C4F-35C7DCAC9888}"/>
              </a:ext>
            </a:extLst>
          </p:cNvPr>
          <p:cNvSpPr/>
          <p:nvPr/>
        </p:nvSpPr>
        <p:spPr>
          <a:xfrm>
            <a:off x="4078407" y="4572071"/>
            <a:ext cx="378739" cy="419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B60B082-C6C9-47DD-8EB9-DE0EABEF4DDD}"/>
              </a:ext>
            </a:extLst>
          </p:cNvPr>
          <p:cNvSpPr txBox="1"/>
          <p:nvPr/>
        </p:nvSpPr>
        <p:spPr>
          <a:xfrm>
            <a:off x="4235370" y="5500374"/>
            <a:ext cx="19717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Передача необходимого пакета документов 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</a:rPr>
              <a:t>исполнителю</a:t>
            </a:r>
          </a:p>
        </p:txBody>
      </p:sp>
      <p:pic>
        <p:nvPicPr>
          <p:cNvPr id="46" name="Picture 9">
            <a:extLst>
              <a:ext uri="{FF2B5EF4-FFF2-40B4-BE49-F238E27FC236}">
                <a16:creationId xmlns:a16="http://schemas.microsoft.com/office/drawing/2014/main" id="{EF8B50FB-0345-46A8-8C29-36059B2C2A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29" t="17254" r="11967" b="39547"/>
          <a:stretch/>
        </p:blipFill>
        <p:spPr bwMode="auto">
          <a:xfrm flipH="1">
            <a:off x="5635224" y="1638675"/>
            <a:ext cx="1267710" cy="120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Пятно 2 91">
            <a:extLst>
              <a:ext uri="{FF2B5EF4-FFF2-40B4-BE49-F238E27FC236}">
                <a16:creationId xmlns:a16="http://schemas.microsoft.com/office/drawing/2014/main" id="{EAF76B22-0E87-4ECF-8763-D6147513153A}"/>
              </a:ext>
            </a:extLst>
          </p:cNvPr>
          <p:cNvSpPr/>
          <p:nvPr/>
        </p:nvSpPr>
        <p:spPr>
          <a:xfrm rot="474340">
            <a:off x="4473434" y="2289304"/>
            <a:ext cx="1271591" cy="822754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7119F3EF-3070-4CA5-BA08-F073AB5E785F}"/>
              </a:ext>
            </a:extLst>
          </p:cNvPr>
          <p:cNvSpPr/>
          <p:nvPr/>
        </p:nvSpPr>
        <p:spPr>
          <a:xfrm>
            <a:off x="4591527" y="2501603"/>
            <a:ext cx="1049513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документов на бумажном носителе, перелистывание больших объемов документов</a:t>
            </a:r>
          </a:p>
        </p:txBody>
      </p:sp>
      <p:sp>
        <p:nvSpPr>
          <p:cNvPr id="52" name="Пятно 2 90">
            <a:extLst>
              <a:ext uri="{FF2B5EF4-FFF2-40B4-BE49-F238E27FC236}">
                <a16:creationId xmlns:a16="http://schemas.microsoft.com/office/drawing/2014/main" id="{82B45279-656F-40EE-B00E-89717E9F98E1}"/>
              </a:ext>
            </a:extLst>
          </p:cNvPr>
          <p:cNvSpPr/>
          <p:nvPr/>
        </p:nvSpPr>
        <p:spPr>
          <a:xfrm rot="474340">
            <a:off x="7175808" y="3141157"/>
            <a:ext cx="1432269" cy="93497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F12EFE4E-821A-4785-A2ED-F2C21552DB43}"/>
              </a:ext>
            </a:extLst>
          </p:cNvPr>
          <p:cNvSpPr/>
          <p:nvPr/>
        </p:nvSpPr>
        <p:spPr>
          <a:xfrm>
            <a:off x="7401945" y="3289338"/>
            <a:ext cx="835743" cy="63094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Трудоемкий процесс поиска и подготовки архивных документов</a:t>
            </a:r>
          </a:p>
        </p:txBody>
      </p:sp>
      <p:sp>
        <p:nvSpPr>
          <p:cNvPr id="54" name="Пятно 2 90">
            <a:extLst>
              <a:ext uri="{FF2B5EF4-FFF2-40B4-BE49-F238E27FC236}">
                <a16:creationId xmlns:a16="http://schemas.microsoft.com/office/drawing/2014/main" id="{25EE16E6-FF8F-46E3-9AB8-3579BFC1C22A}"/>
              </a:ext>
            </a:extLst>
          </p:cNvPr>
          <p:cNvSpPr/>
          <p:nvPr/>
        </p:nvSpPr>
        <p:spPr>
          <a:xfrm rot="474340">
            <a:off x="5208030" y="3252546"/>
            <a:ext cx="1567684" cy="998941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E0027316-8D79-48E5-AF75-404957D155EE}"/>
              </a:ext>
            </a:extLst>
          </p:cNvPr>
          <p:cNvSpPr/>
          <p:nvPr/>
        </p:nvSpPr>
        <p:spPr>
          <a:xfrm>
            <a:off x="5405001" y="3484105"/>
            <a:ext cx="113795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и анализ информации, содержащейся на бумажном носителе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3A6E67-102E-4953-B465-618DC724D6D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471" y="3942664"/>
            <a:ext cx="1560600" cy="16116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88D88FDA-10E2-4DB2-8CA4-F30D9243DA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462" y="4494643"/>
            <a:ext cx="1481656" cy="1423607"/>
          </a:xfrm>
          <a:prstGeom prst="rect">
            <a:avLst/>
          </a:prstGeom>
        </p:spPr>
      </p:pic>
      <p:sp>
        <p:nvSpPr>
          <p:cNvPr id="6" name="Title 1">
            <a:extLst/>
          </p:cNvPr>
          <p:cNvSpPr txBox="1">
            <a:spLocks/>
          </p:cNvSpPr>
          <p:nvPr/>
        </p:nvSpPr>
        <p:spPr bwMode="auto">
          <a:xfrm>
            <a:off x="949099" y="316367"/>
            <a:ext cx="6802437" cy="826633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Описание текущего состояния процесса,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ситуация «как будет»</a:t>
            </a:r>
          </a:p>
          <a:p>
            <a:pPr algn="ctr" eaLnBrk="1" hangingPunct="1">
              <a:defRPr/>
            </a:pPr>
            <a:endParaRPr lang="ru-RU" altLang="ru-RU" sz="1400" b="1" dirty="0">
              <a:solidFill>
                <a:srgbClr val="1F4E7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1">
            <a:extLst/>
          </p:cNvPr>
          <p:cNvSpPr txBox="1">
            <a:spLocks noChangeArrowheads="1"/>
          </p:cNvSpPr>
          <p:nvPr/>
        </p:nvSpPr>
        <p:spPr bwMode="auto">
          <a:xfrm>
            <a:off x="1281339" y="91849"/>
            <a:ext cx="481920" cy="365125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7" name="Рисунок 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696" y="199571"/>
            <a:ext cx="721179" cy="72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5411" y="244929"/>
            <a:ext cx="801688" cy="83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10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08447" y="244929"/>
            <a:ext cx="565831" cy="78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Прямая соединительная линия 21">
            <a:extLst/>
          </p:cNvPr>
          <p:cNvCxnSpPr/>
          <p:nvPr/>
        </p:nvCxnSpPr>
        <p:spPr>
          <a:xfrm>
            <a:off x="212045" y="1143000"/>
            <a:ext cx="88525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stomShape 2"/>
          <p:cNvSpPr/>
          <p:nvPr/>
        </p:nvSpPr>
        <p:spPr>
          <a:xfrm>
            <a:off x="107504" y="1538491"/>
            <a:ext cx="8870088" cy="4824927"/>
          </a:xfrm>
          <a:prstGeom prst="rect">
            <a:avLst/>
          </a:prstGeom>
          <a:noFill/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1532" tIns="45766" rIns="91532" bIns="45766" anchor="ctr"/>
          <a:lstStyle/>
          <a:p>
            <a:pPr>
              <a:defRPr/>
            </a:pPr>
            <a:endParaRPr lang="ru-RU" sz="1600" b="1" spc="-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5541" y="2839698"/>
            <a:ext cx="12965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Регистрация обращения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90021" y="2883603"/>
            <a:ext cx="18885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Создание электронного архива обращений и документов по их исполнению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86537" y="2883603"/>
            <a:ext cx="1508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Создание таблицы обращений  с гиперссылками на электронный архив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1522299" y="1994151"/>
            <a:ext cx="378739" cy="419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трелка вправо 27"/>
          <p:cNvSpPr/>
          <p:nvPr/>
        </p:nvSpPr>
        <p:spPr>
          <a:xfrm>
            <a:off x="3836470" y="2001091"/>
            <a:ext cx="378739" cy="419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 вправо 28"/>
          <p:cNvSpPr/>
          <p:nvPr/>
        </p:nvSpPr>
        <p:spPr>
          <a:xfrm>
            <a:off x="5917379" y="2019854"/>
            <a:ext cx="378739" cy="419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78800" y="1134615"/>
            <a:ext cx="888582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Порядок подготовки запрашиваемой у отдела информации:</a:t>
            </a:r>
            <a:endParaRPr lang="ru-RU" sz="1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23011" y="2927859"/>
            <a:ext cx="197177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Получение электронного пакета документов из интерактивной таблицы регистрации обращений граждан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40" y="1623650"/>
            <a:ext cx="1198979" cy="121604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481734" y="4022835"/>
            <a:ext cx="1971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 2 </a:t>
            </a:r>
            <a:r>
              <a:rPr lang="ru-RU" sz="1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часа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 обращение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165" y="4624257"/>
            <a:ext cx="1090743" cy="109074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3C6389C-2741-4F8F-8516-148FA8D5573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412" y="1760741"/>
            <a:ext cx="1432567" cy="107442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F38171A-D7FA-451C-839D-F5B14AECBF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318" y="1620292"/>
            <a:ext cx="1353322" cy="1265371"/>
          </a:xfrm>
          <a:prstGeom prst="rect">
            <a:avLst/>
          </a:prstGeom>
        </p:spPr>
      </p:pic>
      <p:pic>
        <p:nvPicPr>
          <p:cNvPr id="47" name="Picture 11">
            <a:extLst>
              <a:ext uri="{FF2B5EF4-FFF2-40B4-BE49-F238E27FC236}">
                <a16:creationId xmlns:a16="http://schemas.microsoft.com/office/drawing/2014/main" id="{C8F007D2-B45D-4B8F-8CDA-530FCC179D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46" t="21344" r="7479" b="31289"/>
          <a:stretch/>
        </p:blipFill>
        <p:spPr bwMode="auto">
          <a:xfrm>
            <a:off x="2185559" y="1828924"/>
            <a:ext cx="1308572" cy="11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653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Рисунок 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455" y="147387"/>
            <a:ext cx="721179" cy="72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>
            <a:extLst/>
          </p:cNvPr>
          <p:cNvSpPr txBox="1">
            <a:spLocks/>
          </p:cNvSpPr>
          <p:nvPr/>
        </p:nvSpPr>
        <p:spPr bwMode="auto">
          <a:xfrm>
            <a:off x="755576" y="91849"/>
            <a:ext cx="6970019" cy="1099909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Карта ТЕКУЩЕГО состояния ПСЦ</a:t>
            </a:r>
          </a:p>
          <a:p>
            <a:pPr algn="ctr">
              <a:defRPr/>
            </a:pPr>
            <a:r>
              <a:rPr lang="ru-RU" sz="1200" b="1" spc="-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работы с обращениями граждан</a:t>
            </a:r>
            <a:r>
              <a:rPr lang="ru-RU" sz="1200" b="1" spc="-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Номер слайда 1">
            <a:extLst/>
          </p:cNvPr>
          <p:cNvSpPr txBox="1">
            <a:spLocks noChangeArrowheads="1"/>
          </p:cNvSpPr>
          <p:nvPr/>
        </p:nvSpPr>
        <p:spPr bwMode="auto">
          <a:xfrm>
            <a:off x="1281339" y="91849"/>
            <a:ext cx="481920" cy="365125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5411" y="244929"/>
            <a:ext cx="801688" cy="83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1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08447" y="244929"/>
            <a:ext cx="565831" cy="78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Прямая соединительная линия 21">
            <a:extLst/>
          </p:cNvPr>
          <p:cNvCxnSpPr/>
          <p:nvPr/>
        </p:nvCxnSpPr>
        <p:spPr>
          <a:xfrm>
            <a:off x="212045" y="1143000"/>
            <a:ext cx="88525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7FAAE8-0B42-4825-B559-2CBC0870A3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96914"/>
            <a:ext cx="9144000" cy="508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51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Рисунок 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455" y="147387"/>
            <a:ext cx="721179" cy="72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>
            <a:extLst/>
          </p:cNvPr>
          <p:cNvSpPr txBox="1">
            <a:spLocks/>
          </p:cNvSpPr>
          <p:nvPr/>
        </p:nvSpPr>
        <p:spPr bwMode="auto">
          <a:xfrm>
            <a:off x="755576" y="91849"/>
            <a:ext cx="6970019" cy="1099909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Карта ЦЕЛЕВОГО состояния ПСЦ</a:t>
            </a:r>
          </a:p>
          <a:p>
            <a:pPr algn="ctr">
              <a:defRPr/>
            </a:pPr>
            <a:r>
              <a:rPr lang="ru-RU" sz="1200" b="1" spc="-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работы с обращениями граждан</a:t>
            </a:r>
            <a:r>
              <a:rPr lang="ru-RU" sz="1200" b="1" spc="-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Номер слайда 1">
            <a:extLst/>
          </p:cNvPr>
          <p:cNvSpPr txBox="1">
            <a:spLocks noChangeArrowheads="1"/>
          </p:cNvSpPr>
          <p:nvPr/>
        </p:nvSpPr>
        <p:spPr bwMode="auto">
          <a:xfrm>
            <a:off x="1281339" y="91849"/>
            <a:ext cx="481920" cy="365125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5411" y="244929"/>
            <a:ext cx="801688" cy="83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1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08447" y="244929"/>
            <a:ext cx="565831" cy="78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Прямая соединительная линия 21">
            <a:extLst/>
          </p:cNvPr>
          <p:cNvCxnSpPr/>
          <p:nvPr/>
        </p:nvCxnSpPr>
        <p:spPr>
          <a:xfrm>
            <a:off x="212045" y="1143000"/>
            <a:ext cx="88525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671215-59D9-4A46-A29F-910BF6F349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6" y="1331275"/>
            <a:ext cx="8394968" cy="522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06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Рисунок 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455" y="147387"/>
            <a:ext cx="721179" cy="72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>
            <a:extLst/>
          </p:cNvPr>
          <p:cNvSpPr txBox="1">
            <a:spLocks/>
          </p:cNvSpPr>
          <p:nvPr/>
        </p:nvSpPr>
        <p:spPr bwMode="auto">
          <a:xfrm>
            <a:off x="755576" y="91849"/>
            <a:ext cx="6970019" cy="1099909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Журнал учета обращений граждан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Номер слайда 1">
            <a:extLst/>
          </p:cNvPr>
          <p:cNvSpPr txBox="1">
            <a:spLocks noChangeArrowheads="1"/>
          </p:cNvSpPr>
          <p:nvPr/>
        </p:nvSpPr>
        <p:spPr bwMode="auto">
          <a:xfrm>
            <a:off x="1281339" y="91849"/>
            <a:ext cx="481920" cy="365125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5411" y="244929"/>
            <a:ext cx="801688" cy="83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1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08447" y="244929"/>
            <a:ext cx="565831" cy="78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Прямая соединительная линия 21">
            <a:extLst/>
          </p:cNvPr>
          <p:cNvCxnSpPr/>
          <p:nvPr/>
        </p:nvCxnSpPr>
        <p:spPr>
          <a:xfrm>
            <a:off x="212045" y="1143000"/>
            <a:ext cx="88525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68C9E1-E2E4-447C-98A9-BF0F6D78EF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29947"/>
            <a:ext cx="9144000" cy="490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48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Рисунок 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455" y="147387"/>
            <a:ext cx="721179" cy="72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>
            <a:extLst/>
          </p:cNvPr>
          <p:cNvSpPr txBox="1">
            <a:spLocks/>
          </p:cNvSpPr>
          <p:nvPr/>
        </p:nvSpPr>
        <p:spPr bwMode="auto">
          <a:xfrm>
            <a:off x="755576" y="91849"/>
            <a:ext cx="6970019" cy="1099909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Снимок экрана рабочего стола при работе с электронным архивом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Номер слайда 1">
            <a:extLst/>
          </p:cNvPr>
          <p:cNvSpPr txBox="1">
            <a:spLocks noChangeArrowheads="1"/>
          </p:cNvSpPr>
          <p:nvPr/>
        </p:nvSpPr>
        <p:spPr bwMode="auto">
          <a:xfrm>
            <a:off x="1281339" y="91849"/>
            <a:ext cx="481920" cy="365125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5411" y="244929"/>
            <a:ext cx="801688" cy="83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1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08447" y="244929"/>
            <a:ext cx="565831" cy="78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Прямая соединительная линия 21">
            <a:extLst/>
          </p:cNvPr>
          <p:cNvCxnSpPr/>
          <p:nvPr/>
        </p:nvCxnSpPr>
        <p:spPr>
          <a:xfrm>
            <a:off x="212045" y="1143000"/>
            <a:ext cx="88525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75393AE-FC37-40BD-8694-1D7D95F97F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08767"/>
            <a:ext cx="9144000" cy="559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52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Рисунок 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079" y="223249"/>
            <a:ext cx="721179" cy="72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>
            <a:extLst/>
          </p:cNvPr>
          <p:cNvSpPr txBox="1">
            <a:spLocks/>
          </p:cNvSpPr>
          <p:nvPr/>
        </p:nvSpPr>
        <p:spPr bwMode="auto">
          <a:xfrm>
            <a:off x="755576" y="91849"/>
            <a:ext cx="6970019" cy="1099909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ПАСПОРТ ПРОЕКТА </a:t>
            </a:r>
          </a:p>
          <a:p>
            <a:pPr algn="ctr">
              <a:defRPr/>
            </a:pPr>
            <a:r>
              <a:rPr lang="ru-RU" sz="1200" b="1" spc="-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работы с обращениями граждан</a:t>
            </a:r>
            <a:r>
              <a:rPr lang="ru-RU" sz="1200" b="1" spc="-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8" name="Номер слайда 1">
            <a:extLst/>
          </p:cNvPr>
          <p:cNvSpPr txBox="1">
            <a:spLocks noChangeArrowheads="1"/>
          </p:cNvSpPr>
          <p:nvPr/>
        </p:nvSpPr>
        <p:spPr bwMode="auto">
          <a:xfrm>
            <a:off x="1281339" y="91849"/>
            <a:ext cx="481920" cy="365125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5411" y="244929"/>
            <a:ext cx="801688" cy="83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1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08447" y="244929"/>
            <a:ext cx="565831" cy="78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Прямая соединительная линия 21">
            <a:extLst/>
          </p:cNvPr>
          <p:cNvCxnSpPr/>
          <p:nvPr/>
        </p:nvCxnSpPr>
        <p:spPr>
          <a:xfrm>
            <a:off x="212045" y="1143000"/>
            <a:ext cx="88525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8B85682-CB49-48BE-B614-9F73BC2801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448" y="1230313"/>
            <a:ext cx="8782040" cy="553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05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3"/>
          <p:cNvSpPr/>
          <p:nvPr/>
        </p:nvSpPr>
        <p:spPr>
          <a:xfrm>
            <a:off x="1281339" y="91849"/>
            <a:ext cx="481920" cy="365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0725" name="Рисунок 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101" y="145748"/>
            <a:ext cx="721179" cy="72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5411" y="244929"/>
            <a:ext cx="801688" cy="83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Рисунок 1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08447" y="244929"/>
            <a:ext cx="565831" cy="78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" name="Line 4"/>
          <p:cNvSpPr/>
          <p:nvPr/>
        </p:nvSpPr>
        <p:spPr>
          <a:xfrm>
            <a:off x="224519" y="1268760"/>
            <a:ext cx="8852580" cy="0"/>
          </a:xfrm>
          <a:prstGeom prst="line">
            <a:avLst/>
          </a:prstGeom>
          <a:ln w="2844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" name="Title 1">
            <a:extLst/>
          </p:cNvPr>
          <p:cNvSpPr txBox="1">
            <a:spLocks/>
          </p:cNvSpPr>
          <p:nvPr/>
        </p:nvSpPr>
        <p:spPr bwMode="auto">
          <a:xfrm>
            <a:off x="755576" y="91849"/>
            <a:ext cx="6970019" cy="1099909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ПЛАН МЕРОПРИЯТИЙ ПРОЕКТА </a:t>
            </a:r>
          </a:p>
          <a:p>
            <a:pPr algn="ctr">
              <a:defRPr/>
            </a:pPr>
            <a:r>
              <a:rPr lang="ru-RU" sz="1200" b="1" spc="-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ведения архива судебных дел</a:t>
            </a:r>
            <a:r>
              <a:rPr lang="ru-RU" sz="1200" b="1" spc="-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EA3DCB-659B-4823-8088-5F07B25ACA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74675"/>
            <a:ext cx="9144000" cy="5020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11080</TotalTime>
  <Words>304</Words>
  <Application>Microsoft Office PowerPoint</Application>
  <PresentationFormat>Экран (4:3)</PresentationFormat>
  <Paragraphs>49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Васильев Андрей Юрьевич</dc:creator>
  <cp:lastModifiedBy>Ноздрачёв Алексей Олегович</cp:lastModifiedBy>
  <cp:revision>150</cp:revision>
  <cp:lastPrinted>2021-01-19T13:59:43Z</cp:lastPrinted>
  <dcterms:created xsi:type="dcterms:W3CDTF">2021-01-15T07:11:03Z</dcterms:created>
  <dcterms:modified xsi:type="dcterms:W3CDTF">2024-07-02T13:33:10Z</dcterms:modified>
</cp:coreProperties>
</file>